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4" r:id="rId6"/>
    <p:sldId id="261" r:id="rId7"/>
    <p:sldId id="265" r:id="rId8"/>
    <p:sldId id="263" r:id="rId9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10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rgbClr val="91A99C"/>
            </a:solidFill>
            <a:ln>
              <a:noFill/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20302B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Crimes against person</c:v>
                </c:pt>
                <c:pt idx="1">
                  <c:v>Property crimes</c:v>
                </c:pt>
                <c:pt idx="2">
                  <c:v>Theft from auto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157</c:v>
                </c:pt>
                <c:pt idx="2">
                  <c:v>21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CE8-4B53-9FCF-D6484610A0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rgbClr val="2F7E95"/>
            </a:solidFill>
            <a:ln>
              <a:noFill/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20302B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Crimes against person</c:v>
                </c:pt>
                <c:pt idx="1">
                  <c:v>Property crimes</c:v>
                </c:pt>
                <c:pt idx="2">
                  <c:v>Theft from auto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205</c:v>
                </c:pt>
                <c:pt idx="2">
                  <c:v>38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DCE8-4B53-9FCF-D6484610A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20302B"/>
                </a:solidFill>
                <a:latin typeface="Aptos"/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220"/>
          <c:min val="0"/>
        </c:scaling>
        <c:delete val="0"/>
        <c:axPos val="t"/>
        <c:majorGridlines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5F6E68"/>
                </a:solidFill>
                <a:latin typeface="Aptos"/>
              </a:defRPr>
            </a:pPr>
            <a:endParaRPr lang="en-US"/>
          </a:p>
        </c:txPr>
        <c:crossAx val="2068027336"/>
        <c:crosses val="autoZero"/>
        <c:crossBetween val="between"/>
        <c:majorUnit val="5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10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1A99C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0302B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Overall CSI</c:v>
                </c:pt>
                <c:pt idx="1">
                  <c:v>Violent CSI</c:v>
                </c:pt>
                <c:pt idx="2">
                  <c:v>Non-violent CSI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112</c:v>
                </c:pt>
                <c:pt idx="1">
                  <c:v>112.1</c:v>
                </c:pt>
                <c:pt idx="2">
                  <c:v>112.9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EA3A-4FEF-842A-E5F1DB4922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2F7E95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0302B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Overall CSI</c:v>
                </c:pt>
                <c:pt idx="1">
                  <c:v>Violent CSI</c:v>
                </c:pt>
                <c:pt idx="2">
                  <c:v>Non-violent CSI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82.6</c:v>
                </c:pt>
                <c:pt idx="1">
                  <c:v>93.9</c:v>
                </c:pt>
                <c:pt idx="2">
                  <c:v>78.8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EA3A-4FEF-842A-E5F1DB492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rgbClr val="153F35"/>
                </a:solidFill>
                <a:latin typeface="Aptos"/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25"/>
          <c:min val="0"/>
        </c:scaling>
        <c:delete val="0"/>
        <c:axPos val="t"/>
        <c:majorGridlines>
          <c:spPr>
            <a:ln w="9525">
              <a:solidFill>
                <a:srgbClr val="D7DED8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5F6E68"/>
                </a:solidFill>
                <a:latin typeface="Aptos"/>
              </a:defRPr>
            </a:pPr>
            <a:endParaRPr lang="en-US"/>
          </a:p>
        </c:txPr>
        <c:crossAx val="2068027336"/>
        <c:crosses val="autoZero"/>
        <c:crossBetween val="between"/>
        <c:majorUnit val="25"/>
      </c:valAx>
    </c:plotArea>
    <c:legend>
      <c:legendPos val="b"/>
      <c:overlay val="0"/>
      <c:txPr>
        <a:bodyPr/>
        <a:lstStyle/>
        <a:p>
          <a:pPr>
            <a:defRPr sz="1300">
              <a:solidFill>
                <a:srgbClr val="5F6E68"/>
              </a:solidFill>
              <a:latin typeface="Aptos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728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76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79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04AFAAA-58E7-489E-84CF-90A63E3F7A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6542E1-BBDA-48C2-9F5D-9EC1CEB75EDB}"/>
              </a:ext>
            </a:extLst>
          </p:cNvPr>
          <p:cNvSpPr>
            <a:spLocks noGrp="1"/>
          </p:cNvSpPr>
          <p:nvPr/>
        </p:nvSpPr>
        <p:spPr>
          <a:xfrm>
            <a:off x="8477250" y="0"/>
            <a:ext cx="37147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F835ADA-605A-417F-AAC9-9665A864E5CB}"/>
              </a:ext>
            </a:extLst>
          </p:cNvPr>
          <p:cNvSpPr>
            <a:spLocks noGrp="1"/>
          </p:cNvSpPr>
          <p:nvPr/>
        </p:nvSpPr>
        <p:spPr>
          <a:xfrm>
            <a:off x="5715000" y="904875"/>
            <a:ext cx="6858000" cy="571500"/>
          </a:xfrm>
          <a:custGeom>
            <a:avLst/>
            <a:gdLst/>
            <a:ahLst/>
            <a:cxnLst/>
            <a:rect l="0" t="0" r="0" b="0"/>
            <a:pathLst>
              <a:path w="6858000" h="571500">
                <a:moveTo>
                  <a:pt x="0" y="457200"/>
                </a:moveTo>
                <a:lnTo>
                  <a:pt x="1047750" y="114300"/>
                </a:lnTo>
                <a:lnTo>
                  <a:pt x="2190750" y="361950"/>
                </a:lnTo>
                <a:lnTo>
                  <a:pt x="3238500" y="76200"/>
                </a:lnTo>
                <a:lnTo>
                  <a:pt x="4476750" y="438150"/>
                </a:lnTo>
                <a:lnTo>
                  <a:pt x="5715000" y="171450"/>
                </a:lnTo>
                <a:lnTo>
                  <a:pt x="6858000" y="495300"/>
                </a:lnTo>
              </a:path>
            </a:pathLst>
          </a:custGeom>
          <a:noFill/>
          <a:ln w="19050">
            <a:solidFill>
              <a:srgbClr val="B8C9C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E0A3B20-1AED-4245-BF88-0413B759687F}"/>
              </a:ext>
            </a:extLst>
          </p:cNvPr>
          <p:cNvSpPr>
            <a:spLocks noGrp="1"/>
          </p:cNvSpPr>
          <p:nvPr/>
        </p:nvSpPr>
        <p:spPr>
          <a:xfrm>
            <a:off x="5048250" y="1571625"/>
            <a:ext cx="6858000" cy="571500"/>
          </a:xfrm>
          <a:custGeom>
            <a:avLst/>
            <a:gdLst/>
            <a:ahLst/>
            <a:cxnLst/>
            <a:rect l="0" t="0" r="0" b="0"/>
            <a:pathLst>
              <a:path w="6858000" h="571500">
                <a:moveTo>
                  <a:pt x="0" y="457200"/>
                </a:moveTo>
                <a:lnTo>
                  <a:pt x="1047750" y="114300"/>
                </a:lnTo>
                <a:lnTo>
                  <a:pt x="2190750" y="361950"/>
                </a:lnTo>
                <a:lnTo>
                  <a:pt x="3238500" y="76200"/>
                </a:lnTo>
                <a:lnTo>
                  <a:pt x="4476750" y="438150"/>
                </a:lnTo>
                <a:lnTo>
                  <a:pt x="5715000" y="171450"/>
                </a:lnTo>
                <a:lnTo>
                  <a:pt x="6858000" y="495300"/>
                </a:lnTo>
              </a:path>
            </a:pathLst>
          </a:custGeom>
          <a:noFill/>
          <a:ln w="19050">
            <a:solidFill>
              <a:srgbClr val="8AAFA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C9D6DAF-37F3-491F-AA46-AFD14E66D8C9}"/>
              </a:ext>
            </a:extLst>
          </p:cNvPr>
          <p:cNvSpPr>
            <a:spLocks noGrp="1"/>
          </p:cNvSpPr>
          <p:nvPr/>
        </p:nvSpPr>
        <p:spPr>
          <a:xfrm>
            <a:off x="5857875" y="2238375"/>
            <a:ext cx="6858000" cy="571500"/>
          </a:xfrm>
          <a:custGeom>
            <a:avLst/>
            <a:gdLst/>
            <a:ahLst/>
            <a:cxnLst/>
            <a:rect l="0" t="0" r="0" b="0"/>
            <a:pathLst>
              <a:path w="6858000" h="571500">
                <a:moveTo>
                  <a:pt x="0" y="457200"/>
                </a:moveTo>
                <a:lnTo>
                  <a:pt x="1047750" y="114300"/>
                </a:lnTo>
                <a:lnTo>
                  <a:pt x="2190750" y="361950"/>
                </a:lnTo>
                <a:lnTo>
                  <a:pt x="3238500" y="76200"/>
                </a:lnTo>
                <a:lnTo>
                  <a:pt x="4476750" y="438150"/>
                </a:lnTo>
                <a:lnTo>
                  <a:pt x="5715000" y="171450"/>
                </a:lnTo>
                <a:lnTo>
                  <a:pt x="6858000" y="495300"/>
                </a:lnTo>
              </a:path>
            </a:pathLst>
          </a:custGeom>
          <a:noFill/>
          <a:ln w="19050">
            <a:solidFill>
              <a:srgbClr val="5F98A4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02A9F8C-1383-440F-8726-C6573B06FF10}"/>
              </a:ext>
            </a:extLst>
          </p:cNvPr>
          <p:cNvSpPr>
            <a:spLocks noGrp="1"/>
          </p:cNvSpPr>
          <p:nvPr/>
        </p:nvSpPr>
        <p:spPr>
          <a:xfrm>
            <a:off x="5238750" y="2905125"/>
            <a:ext cx="6858000" cy="571500"/>
          </a:xfrm>
          <a:custGeom>
            <a:avLst/>
            <a:gdLst/>
            <a:ahLst/>
            <a:cxnLst/>
            <a:rect l="0" t="0" r="0" b="0"/>
            <a:pathLst>
              <a:path w="6858000" h="571500">
                <a:moveTo>
                  <a:pt x="0" y="457200"/>
                </a:moveTo>
                <a:lnTo>
                  <a:pt x="1047750" y="114300"/>
                </a:lnTo>
                <a:lnTo>
                  <a:pt x="2190750" y="361950"/>
                </a:lnTo>
                <a:lnTo>
                  <a:pt x="3238500" y="76200"/>
                </a:lnTo>
                <a:lnTo>
                  <a:pt x="4476750" y="438150"/>
                </a:lnTo>
                <a:lnTo>
                  <a:pt x="5715000" y="171450"/>
                </a:lnTo>
                <a:lnTo>
                  <a:pt x="6858000" y="495300"/>
                </a:lnTo>
              </a:path>
            </a:pathLst>
          </a:custGeom>
          <a:noFill/>
          <a:ln w="19050">
            <a:solidFill>
              <a:srgbClr val="3F7F9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99D6E-1520-4D91-8DF4-5EC70733DA6B}"/>
              </a:ext>
            </a:extLst>
          </p:cNvPr>
          <p:cNvSpPr>
            <a:spLocks noGrp="1"/>
          </p:cNvSpPr>
          <p:nvPr/>
        </p:nvSpPr>
        <p:spPr>
          <a:xfrm>
            <a:off x="1352550" y="1019174"/>
            <a:ext cx="5143500" cy="2667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2F7E95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F7E95"/>
                </a:solidFill>
                <a:latin typeface="Aptos"/>
                <a:ea typeface="Aptos"/>
                <a:cs typeface="Aptos"/>
              </a:rPr>
              <a:t>NELSON POLICE DEPARTMENT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7A688E-A39D-4AD8-B98B-DB0AEECE6369}"/>
              </a:ext>
            </a:extLst>
          </p:cNvPr>
          <p:cNvSpPr>
            <a:spLocks noGrp="1"/>
          </p:cNvSpPr>
          <p:nvPr/>
        </p:nvSpPr>
        <p:spPr>
          <a:xfrm>
            <a:off x="685800" y="1352550"/>
            <a:ext cx="66675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5700" b="1" i="0">
                <a:solidFill>
                  <a:srgbClr val="153F35"/>
                </a:solidFill>
                <a:latin typeface="Georgia"/>
                <a:ea typeface="Georgia"/>
                <a:cs typeface="Georgia"/>
              </a:defRPr>
            </a:pPr>
            <a:r>
              <a:rPr sz="5700" b="1" i="0" dirty="0">
                <a:solidFill>
                  <a:srgbClr val="153F35"/>
                </a:solidFill>
                <a:latin typeface="Georgia"/>
                <a:ea typeface="Georgia"/>
                <a:cs typeface="Georgia"/>
              </a:rPr>
              <a:t>Operational</a:t>
            </a:r>
          </a:p>
          <a:p>
            <a:pPr algn="l">
              <a:defRPr sz="5700" b="1" i="0">
                <a:solidFill>
                  <a:srgbClr val="153F35"/>
                </a:solidFill>
                <a:latin typeface="Georgia"/>
                <a:ea typeface="Georgia"/>
                <a:cs typeface="Georgia"/>
              </a:defRPr>
            </a:pPr>
            <a:r>
              <a:rPr sz="5700" b="1" i="0" dirty="0">
                <a:solidFill>
                  <a:srgbClr val="153F35"/>
                </a:solidFill>
                <a:latin typeface="Georgia"/>
                <a:ea typeface="Georgia"/>
                <a:cs typeface="Georgia"/>
              </a:rPr>
              <a:t>update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112693-E09B-4994-B492-44E23C4077A3}"/>
              </a:ext>
            </a:extLst>
          </p:cNvPr>
          <p:cNvSpPr>
            <a:spLocks noGrp="1"/>
          </p:cNvSpPr>
          <p:nvPr/>
        </p:nvSpPr>
        <p:spPr>
          <a:xfrm>
            <a:off x="714375" y="3476625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 i="0">
                <a:solidFill>
                  <a:srgbClr val="20302B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0302B"/>
                </a:solidFill>
                <a:latin typeface="Aptos"/>
                <a:ea typeface="Aptos"/>
                <a:cs typeface="Aptos"/>
              </a:rPr>
              <a:t>Nelson City Council  •  </a:t>
            </a:r>
            <a:r>
              <a:rPr lang="en-CA" sz="1875" b="0" i="0">
                <a:solidFill>
                  <a:srgbClr val="20302B"/>
                </a:solidFill>
                <a:latin typeface="Aptos"/>
                <a:ea typeface="Aptos"/>
                <a:cs typeface="Aptos"/>
              </a:rPr>
              <a:t>September</a:t>
            </a:r>
            <a:r>
              <a:rPr sz="1875" b="0" i="0">
                <a:solidFill>
                  <a:srgbClr val="20302B"/>
                </a:solidFill>
                <a:latin typeface="Aptos"/>
                <a:ea typeface="Aptos"/>
                <a:cs typeface="Aptos"/>
              </a:rPr>
              <a:t> 2026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724BDC4-7967-41E0-ACE9-31701A2321AA}"/>
              </a:ext>
            </a:extLst>
          </p:cNvPr>
          <p:cNvSpPr>
            <a:spLocks noGrp="1"/>
          </p:cNvSpPr>
          <p:nvPr/>
        </p:nvSpPr>
        <p:spPr>
          <a:xfrm>
            <a:off x="714375" y="4067175"/>
            <a:ext cx="1619250" cy="0"/>
          </a:xfrm>
          <a:prstGeom prst="line">
            <a:avLst/>
          </a:prstGeom>
          <a:noFill/>
          <a:ln w="47625">
            <a:solidFill>
              <a:srgbClr val="D4933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29CD49-BD7D-4E21-A6B2-99EA73967FD1}"/>
              </a:ext>
            </a:extLst>
          </p:cNvPr>
          <p:cNvSpPr>
            <a:spLocks noGrp="1"/>
          </p:cNvSpPr>
          <p:nvPr/>
        </p:nvSpPr>
        <p:spPr>
          <a:xfrm>
            <a:off x="714375" y="4352925"/>
            <a:ext cx="4953000" cy="60350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00" b="0" i="0">
                <a:solidFill>
                  <a:srgbClr val="5F6E68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5F6E68"/>
                </a:solidFill>
                <a:latin typeface="Aptos"/>
                <a:ea typeface="Aptos"/>
                <a:cs typeface="Aptos"/>
              </a:rPr>
              <a:t>Chief Constable Donovan Fisher</a:t>
            </a:r>
            <a:endParaRPr lang="en-CA" sz="1500" b="0" i="0">
              <a:solidFill>
                <a:srgbClr val="5F6E68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500" b="0" i="0">
                <a:solidFill>
                  <a:srgbClr val="5F6E68"/>
                </a:solidFill>
                <a:latin typeface="Aptos"/>
                <a:ea typeface="Aptos"/>
                <a:cs typeface="Aptos"/>
              </a:rPr>
              <a:t>Deputy Chief Jason Jewkes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D41C64-FC5F-4F33-93B2-044DA89E8932}"/>
              </a:ext>
            </a:extLst>
          </p:cNvPr>
          <p:cNvSpPr>
            <a:spLocks noGrp="1"/>
          </p:cNvSpPr>
          <p:nvPr/>
        </p:nvSpPr>
        <p:spPr>
          <a:xfrm>
            <a:off x="8743950" y="55435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SERVICE  •  TRUST  •  RESILIENCE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2FCF2F1-93BA-9D6D-5DFC-AA7233D61B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8600" y="0"/>
            <a:ext cx="1128348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48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1F86DC9-C660-4778-A682-29BDB24C9B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9CF1480-8761-4EF0-9180-32FC30C1B206}"/>
              </a:ext>
            </a:extLst>
          </p:cNvPr>
          <p:cNvSpPr>
            <a:spLocks noGrp="1"/>
          </p:cNvSpPr>
          <p:nvPr/>
        </p:nvSpPr>
        <p:spPr>
          <a:xfrm>
            <a:off x="685800" y="6229350"/>
            <a:ext cx="10820400" cy="0"/>
          </a:xfrm>
          <a:prstGeom prst="line">
            <a:avLst/>
          </a:prstGeom>
          <a:noFill/>
          <a:ln w="9525">
            <a:solidFill>
              <a:srgbClr val="D7DED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Box 21"/>
          <p:cNvSpPr txBox="1"/>
          <p:nvPr/>
        </p:nvSpPr>
        <p:spPr>
          <a:xfrm>
            <a:off x="658368" y="384048"/>
            <a:ext cx="42976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Q2 OPERATIONAL DASHBOARD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704088"/>
            <a:ext cx="10744200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153F35"/>
                </a:solidFill>
                <a:latin typeface="Georgia"/>
              </a:rPr>
              <a:t>Service demand and community reach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" y="1271016"/>
            <a:ext cx="9875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F6E68"/>
                </a:solidFill>
                <a:latin typeface="Aptos"/>
              </a:rPr>
              <a:t>Quarter 2  •  April–June 2026  •  Q1 comparison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11880" y="1728216"/>
            <a:ext cx="18288" cy="3950208"/>
          </a:xfrm>
          <a:prstGeom prst="rect">
            <a:avLst/>
          </a:prstGeom>
          <a:solidFill>
            <a:srgbClr val="91A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959352" y="3995928"/>
            <a:ext cx="7196328" cy="22860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" y="1773936"/>
            <a:ext cx="2468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TOTAL 911 CALLS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1993392"/>
            <a:ext cx="205740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000" b="1" i="0">
                <a:solidFill>
                  <a:srgbClr val="153F35"/>
                </a:solidFill>
                <a:latin typeface="Aptos"/>
              </a:rPr>
              <a:t>1,000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96312" y="2121408"/>
            <a:ext cx="877824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5F6E68"/>
                </a:solidFill>
                <a:latin typeface="Aptos"/>
              </a:rPr>
              <a:t>Q2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2660904"/>
            <a:ext cx="2697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0302B"/>
                </a:solidFill>
                <a:latin typeface="Aptos"/>
              </a:rPr>
              <a:t>Q1  1,211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2971800"/>
            <a:ext cx="26974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D4933B"/>
                </a:solidFill>
                <a:latin typeface="Aptos"/>
              </a:rPr>
              <a:t>−17.4% quarter over quarter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5800" y="3410712"/>
            <a:ext cx="2724912" cy="22860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" y="3639312"/>
            <a:ext cx="26060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COMMUNITY &amp; ROAD SAFETY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39112" y="3931920"/>
            <a:ext cx="49377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F6E68"/>
                </a:solidFill>
                <a:latin typeface="Aptos"/>
              </a:rPr>
              <a:t>Q1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79776" y="3931920"/>
            <a:ext cx="621792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53F35"/>
                </a:solidFill>
                <a:latin typeface="Aptos"/>
              </a:rPr>
              <a:t>Q2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944" y="4206240"/>
            <a:ext cx="157276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FOI REQUESTS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39112" y="4178807"/>
            <a:ext cx="49377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5F6E68"/>
                </a:solidFill>
                <a:latin typeface="Aptos"/>
              </a:rPr>
              <a:t>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60320" y="4187952"/>
            <a:ext cx="182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4933B"/>
                </a:solidFill>
                <a:latin typeface="Aptos"/>
              </a:rPr>
              <a:t>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79776" y="4178807"/>
            <a:ext cx="6217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3F35"/>
                </a:solidFill>
                <a:latin typeface="Aptos"/>
              </a:rPr>
              <a:t>31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" y="4590288"/>
            <a:ext cx="157276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VICTIM SERVICES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39112" y="4562855"/>
            <a:ext cx="49377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5F6E68"/>
                </a:solidFill>
                <a:latin typeface="Aptos"/>
              </a:rPr>
              <a:t>79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60320" y="4572000"/>
            <a:ext cx="182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4933B"/>
                </a:solidFill>
                <a:latin typeface="Aptos"/>
              </a:rPr>
              <a:t>→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79776" y="4562855"/>
            <a:ext cx="6217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3F35"/>
                </a:solidFill>
                <a:latin typeface="Aptos"/>
              </a:rPr>
              <a:t>133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4944" y="4974336"/>
            <a:ext cx="157276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TRAFFIC TICKETS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39112" y="4946904"/>
            <a:ext cx="49377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5F6E68"/>
                </a:solidFill>
                <a:latin typeface="Aptos"/>
              </a:rPr>
              <a:t>45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60320" y="4956048"/>
            <a:ext cx="182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4933B"/>
                </a:solidFill>
                <a:latin typeface="Aptos"/>
              </a:rPr>
              <a:t>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79776" y="4946904"/>
            <a:ext cx="6217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3F35"/>
                </a:solidFill>
                <a:latin typeface="Aptos"/>
              </a:rPr>
              <a:t>90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94944" y="5358384"/>
            <a:ext cx="157276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TRAFFIC CRIMINAL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39112" y="5330952"/>
            <a:ext cx="49377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5F6E68"/>
                </a:solidFill>
                <a:latin typeface="Aptos"/>
              </a:rPr>
              <a:t>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560320" y="5340096"/>
            <a:ext cx="182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4933B"/>
                </a:solidFill>
                <a:latin typeface="Aptos"/>
              </a:rPr>
              <a:t>→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779776" y="5330952"/>
            <a:ext cx="6217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3F35"/>
                </a:solidFill>
                <a:latin typeface="Aptos"/>
              </a:rPr>
              <a:t>13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959352" y="1773936"/>
            <a:ext cx="49377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CRIME STATISTICS</a:t>
            </a:r>
          </a:p>
        </p:txBody>
      </p:sp>
      <p:graphicFrame>
        <p:nvGraphicFramePr>
          <p:cNvPr id="53" name="Chart 52"/>
          <p:cNvGraphicFramePr>
            <a:graphicFrameLocks noGrp="1"/>
          </p:cNvGraphicFramePr>
          <p:nvPr/>
        </p:nvGraphicFramePr>
        <p:xfrm>
          <a:off x="3959352" y="2066543"/>
          <a:ext cx="7196328" cy="166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9555480" y="1773936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1A99C"/>
                </a:solidFill>
                <a:latin typeface="Aptos"/>
              </a:rPr>
              <a:t>Q1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34472" y="1773936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Q2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959352" y="4224528"/>
            <a:ext cx="3931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F7E95"/>
                </a:solidFill>
                <a:latin typeface="Aptos"/>
              </a:rPr>
              <a:t>DIGITAL REACH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59352" y="4526280"/>
            <a:ext cx="21214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5F6E68"/>
                </a:solidFill>
                <a:latin typeface="Aptos"/>
              </a:rPr>
              <a:t>ENGAGEMENTS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09360" y="4526280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5F6E68"/>
                </a:solidFill>
                <a:latin typeface="Aptos"/>
              </a:rPr>
              <a:t>FOLLOWERS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85632" y="4526280"/>
            <a:ext cx="226771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5F6E68"/>
                </a:solidFill>
                <a:latin typeface="Aptos"/>
              </a:rPr>
              <a:t>VIEWS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035040" y="4498848"/>
            <a:ext cx="18288" cy="987552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8211312" y="4498848"/>
            <a:ext cx="18288" cy="987552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959352" y="4791456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53F35"/>
                </a:solidFill>
                <a:latin typeface="Aptos"/>
              </a:rPr>
              <a:t>95,446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09360" y="4791456"/>
            <a:ext cx="157276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53F35"/>
                </a:solidFill>
                <a:latin typeface="Aptos"/>
              </a:rPr>
              <a:t>348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485632" y="4791456"/>
            <a:ext cx="2615184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53F35"/>
                </a:solidFill>
                <a:latin typeface="Aptos"/>
              </a:rPr>
              <a:t>1,025,875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959352" y="5193792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F6E68"/>
                </a:solidFill>
                <a:latin typeface="Aptos"/>
              </a:rPr>
              <a:t>Q1  101,622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09360" y="5193792"/>
            <a:ext cx="1609344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F6E68"/>
                </a:solidFill>
                <a:latin typeface="Aptos"/>
              </a:rPr>
              <a:t>Q1  423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485632" y="5193792"/>
            <a:ext cx="25786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F6E68"/>
                </a:solidFill>
                <a:latin typeface="Aptos"/>
              </a:rPr>
              <a:t>Q1  1,073,454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59352" y="5458968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4933B"/>
                </a:solidFill>
                <a:latin typeface="Aptos"/>
              </a:rPr>
              <a:t>−6.1%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09360" y="5458968"/>
            <a:ext cx="1609344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4933B"/>
                </a:solidFill>
                <a:latin typeface="Aptos"/>
              </a:rPr>
              <a:t>−17.7%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485632" y="5458968"/>
            <a:ext cx="25786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4933B"/>
                </a:solidFill>
                <a:latin typeface="Aptos"/>
              </a:rPr>
              <a:t>−4.4%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58368" y="5916168"/>
            <a:ext cx="88696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F6E68"/>
                </a:solidFill>
                <a:latin typeface="Aptos"/>
              </a:rPr>
              <a:t>Source: Nelson Police — Dashboard, Quarter 2 (April–June 2026).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991088" y="5971032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F6E68"/>
                </a:solidFill>
                <a:latin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426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051AC8-2A9A-4FC9-A298-338CA27EB04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3523850-2121-4CAA-8AC7-6BECB3CACA61}"/>
              </a:ext>
            </a:extLst>
          </p:cNvPr>
          <p:cNvSpPr>
            <a:spLocks noGrp="1"/>
          </p:cNvSpPr>
          <p:nvPr/>
        </p:nvSpPr>
        <p:spPr>
          <a:xfrm>
            <a:off x="685800" y="6229350"/>
            <a:ext cx="10820400" cy="0"/>
          </a:xfrm>
          <a:prstGeom prst="line">
            <a:avLst/>
          </a:prstGeom>
          <a:noFill/>
          <a:ln w="9525">
            <a:solidFill>
              <a:srgbClr val="D7DED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658368" y="1097280"/>
            <a:ext cx="51663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53F35"/>
                </a:solidFill>
                <a:latin typeface="Georgia"/>
              </a:rPr>
              <a:t>Project Footloose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097280"/>
            <a:ext cx="45720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A" b="1" dirty="0">
                <a:solidFill>
                  <a:srgbClr val="153F35"/>
                </a:solidFill>
                <a:latin typeface="Georgia"/>
              </a:rPr>
              <a:t>Funded through the Community Safety and Targeted Enforcement Program</a:t>
            </a:r>
            <a:endParaRPr b="1" dirty="0">
              <a:solidFill>
                <a:srgbClr val="153F35"/>
              </a:solidFill>
              <a:latin typeface="Georgi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8368" y="1883664"/>
            <a:ext cx="1371600" cy="50292"/>
          </a:xfrm>
          <a:prstGeom prst="rect">
            <a:avLst/>
          </a:prstGeom>
          <a:solidFill>
            <a:srgbClr val="2F7E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63640" y="1883664"/>
            <a:ext cx="1371600" cy="50292"/>
          </a:xfrm>
          <a:prstGeom prst="rect">
            <a:avLst/>
          </a:prstGeom>
          <a:solidFill>
            <a:srgbClr val="D49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F2B38-96CE-4367-B99D-6673088D44C0}"/>
              </a:ext>
            </a:extLst>
          </p:cNvPr>
          <p:cNvSpPr txBox="1"/>
          <p:nvPr/>
        </p:nvSpPr>
        <p:spPr>
          <a:xfrm>
            <a:off x="592052" y="2390834"/>
            <a:ext cx="5250986" cy="36933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rtl="0" fontAlgn="base"/>
            <a:r>
              <a:rPr lang="en-US" b="1" dirty="0"/>
              <a:t>Enforcement &amp; Operations</a:t>
            </a:r>
          </a:p>
          <a:p>
            <a:pPr rtl="0" fontAlgn="base"/>
            <a:endParaRPr lang="en-US" dirty="0"/>
          </a:p>
          <a:p>
            <a:pPr rtl="0" fontAlgn="base"/>
            <a:r>
              <a:rPr lang="en-US" dirty="0"/>
              <a:t>96 additional hours of foot patrols in downtown core​</a:t>
            </a:r>
            <a:br>
              <a:rPr lang="en-US" dirty="0"/>
            </a:br>
            <a:r>
              <a:rPr lang="en-US" dirty="0"/>
              <a:t>• 1 arrest on outstanding warrant​</a:t>
            </a:r>
          </a:p>
          <a:p>
            <a:pPr rtl="0" fontAlgn="base"/>
            <a:r>
              <a:rPr lang="en-US" dirty="0"/>
              <a:t>• 1 Motor Vehicle Act ticket​</a:t>
            </a:r>
          </a:p>
          <a:p>
            <a:pPr rtl="0" fontAlgn="base"/>
            <a:r>
              <a:rPr lang="en-US" dirty="0"/>
              <a:t>• 3 Liquor Control &amp; Licensing Act tickets​</a:t>
            </a:r>
          </a:p>
          <a:p>
            <a:pPr rtl="0" fontAlgn="base"/>
            <a:r>
              <a:rPr lang="en-US" dirty="0"/>
              <a:t>• 7 liquor-related warnings​</a:t>
            </a:r>
          </a:p>
          <a:p>
            <a:pPr rtl="0" fontAlgn="base"/>
            <a:r>
              <a:rPr lang="en-US" dirty="0"/>
              <a:t>• Responded to overdose, MHA, wellbeing checks, assaults, mischief and protest incidents​</a:t>
            </a:r>
          </a:p>
          <a:p>
            <a:pPr rtl="0" fontAlgn="base"/>
            <a:r>
              <a:rPr lang="en-US" dirty="0"/>
              <a:t>• Partnerships: Mental Health, ANKORS, Stepping Stones, Salvation Army, Victim Services​</a:t>
            </a:r>
          </a:p>
          <a:p>
            <a:pPr rtl="0" fontAlgn="base"/>
            <a:endParaRPr lang="en-US" dirty="0"/>
          </a:p>
          <a:p>
            <a:pPr rtl="0" fontAlgn="base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C7492-A261-4558-A580-769DD453CE46}"/>
              </a:ext>
            </a:extLst>
          </p:cNvPr>
          <p:cNvSpPr txBox="1"/>
          <p:nvPr/>
        </p:nvSpPr>
        <p:spPr>
          <a:xfrm>
            <a:off x="6263640" y="2390833"/>
            <a:ext cx="5475482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rtl="0" fontAlgn="base"/>
            <a:r>
              <a:rPr lang="en-US" b="1" dirty="0"/>
              <a:t>Community Feedback (43 Businesses)</a:t>
            </a:r>
          </a:p>
          <a:p>
            <a:pPr rtl="0" fontAlgn="base"/>
            <a:endParaRPr lang="en-US" dirty="0"/>
          </a:p>
          <a:p>
            <a:pPr rtl="0" fontAlgn="base"/>
            <a:r>
              <a:rPr lang="en-US" dirty="0"/>
              <a:t>✓ 37 said increased foot patrols are beneficial​</a:t>
            </a:r>
          </a:p>
          <a:p>
            <a:pPr rtl="0" fontAlgn="base"/>
            <a:r>
              <a:rPr lang="en-US" dirty="0"/>
              <a:t>✗ 3 said not beneficial​</a:t>
            </a:r>
          </a:p>
          <a:p>
            <a:pPr rtl="0" fontAlgn="base"/>
            <a:r>
              <a:rPr lang="en-US" dirty="0"/>
              <a:t>? 3 unsure​</a:t>
            </a:r>
          </a:p>
          <a:p>
            <a:pPr rtl="0" fontAlgn="base"/>
            <a:r>
              <a:rPr lang="en-US" dirty="0"/>
              <a:t>​</a:t>
            </a:r>
          </a:p>
          <a:p>
            <a:pPr rtl="0" fontAlgn="base"/>
            <a:r>
              <a:rPr lang="en-US" dirty="0"/>
              <a:t>• 11 noticed increased police presence​</a:t>
            </a:r>
          </a:p>
          <a:p>
            <a:pPr rtl="0" fontAlgn="base"/>
            <a:r>
              <a:rPr lang="en-US" dirty="0"/>
              <a:t>• 15 reported decreased street disorder​</a:t>
            </a:r>
          </a:p>
          <a:p>
            <a:pPr rtl="0" fontAlgn="base"/>
            <a:r>
              <a:rPr lang="en-US" dirty="0"/>
              <a:t>• 4 reported increased street disorder​</a:t>
            </a:r>
          </a:p>
          <a:p>
            <a:pPr rtl="0" fontAlgn="base"/>
            <a:r>
              <a:rPr lang="en-US" dirty="0"/>
              <a:t>• 3 reported no change​</a:t>
            </a:r>
          </a:p>
          <a:p>
            <a:pPr rtl="0" fontAlgn="base"/>
            <a:r>
              <a:rPr lang="en-US" dirty="0"/>
              <a:t>• 7 reported police were responsive and helpful</a:t>
            </a:r>
          </a:p>
          <a:p>
            <a:pPr rtl="0" fontAlgn="base"/>
            <a:endParaRPr lang="en-US" dirty="0"/>
          </a:p>
          <a:p>
            <a:pPr rtl="0" fontAlgn="base"/>
            <a:r>
              <a:rPr lang="en-US" dirty="0"/>
              <a:t>​</a:t>
            </a:r>
          </a:p>
        </p:txBody>
      </p:sp>
      <p:sp>
        <p:nvSpPr>
          <p:cNvPr id="7" name="AutoShape 4" descr="https://cac-powerpoint.officeapps.live.com/pods/GetClipboardImage.ashx?Id=2fe2650b-e761-4451-b9e7-c404aa49d587&amp;DC=GCA1&amp;pkey=7322308a-1752-44ac-8453-99daf6fab109&amp;wdwaccluster=GCA1">
            <a:extLst>
              <a:ext uri="{FF2B5EF4-FFF2-40B4-BE49-F238E27FC236}">
                <a16:creationId xmlns:a16="http://schemas.microsoft.com/office/drawing/2014/main" id="{71EC3A61-CE44-4836-91F6-F818908973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186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0632110-1234-42C8-B28D-231670C45F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853A5A9-0CA6-4C49-B5B9-387614FD3A71}"/>
              </a:ext>
            </a:extLst>
          </p:cNvPr>
          <p:cNvSpPr>
            <a:spLocks noGrp="1"/>
          </p:cNvSpPr>
          <p:nvPr/>
        </p:nvSpPr>
        <p:spPr>
          <a:xfrm>
            <a:off x="685800" y="6229350"/>
            <a:ext cx="10820400" cy="0"/>
          </a:xfrm>
          <a:prstGeom prst="line">
            <a:avLst/>
          </a:prstGeom>
          <a:noFill/>
          <a:ln w="9525">
            <a:solidFill>
              <a:srgbClr val="D7DED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Box 24"/>
          <p:cNvSpPr txBox="1"/>
          <p:nvPr/>
        </p:nvSpPr>
        <p:spPr>
          <a:xfrm>
            <a:off x="658368" y="384048"/>
            <a:ext cx="38404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OPERATIONAL SNAPSHOT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704088"/>
            <a:ext cx="1078992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53F35"/>
                </a:solidFill>
                <a:latin typeface="Georgia"/>
              </a:rPr>
              <a:t>Calls held steady; selected offences increased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" y="1298448"/>
            <a:ext cx="9692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F6E68"/>
                </a:solidFill>
                <a:latin typeface="Aptos"/>
              </a:rPr>
              <a:t>Year-to-date through August 30, 2026  •  comparisons with 2025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" y="1810512"/>
            <a:ext cx="26517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CALLS FOR SERVICE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2057400"/>
            <a:ext cx="23317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153F35"/>
                </a:solidFill>
                <a:latin typeface="Aptos"/>
              </a:rPr>
              <a:t>4,983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95728" y="2203704"/>
            <a:ext cx="66751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5F6E68"/>
                </a:solidFill>
                <a:latin typeface="Aptos"/>
              </a:rPr>
              <a:t>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2706624"/>
            <a:ext cx="2331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20302B"/>
                </a:solidFill>
                <a:latin typeface="Aptos"/>
              </a:rPr>
              <a:t>2025  4,968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3026664"/>
            <a:ext cx="2331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4933B"/>
                </a:solidFill>
                <a:latin typeface="Aptos"/>
              </a:rPr>
              <a:t>+15 calls  |  +0.3%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3364992"/>
            <a:ext cx="2432304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6E68"/>
                </a:solidFill>
                <a:latin typeface="Aptos"/>
              </a:rPr>
              <a:t>Demand was essentially unchanged year over year.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55264" y="1792224"/>
            <a:ext cx="22860" cy="2157984"/>
          </a:xfrm>
          <a:prstGeom prst="rect">
            <a:avLst/>
          </a:prstGeom>
          <a:solidFill>
            <a:srgbClr val="91A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621024" y="1810512"/>
            <a:ext cx="3657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KEY COMPARISONS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27264" y="1810512"/>
            <a:ext cx="7498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F6E68"/>
                </a:solidFill>
                <a:latin typeface="Aptos"/>
              </a:rPr>
              <a:t>2025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06256" y="1810512"/>
            <a:ext cx="74980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3F35"/>
                </a:solidFill>
                <a:latin typeface="Aptos"/>
              </a:rPr>
              <a:t>2026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1824" y="1810512"/>
            <a:ext cx="107899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F6E68"/>
                </a:solidFill>
                <a:latin typeface="Aptos"/>
              </a:rPr>
              <a:t>CHANGE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21024" y="2084831"/>
            <a:ext cx="7479792" cy="22860"/>
          </a:xfrm>
          <a:prstGeom prst="rect">
            <a:avLst/>
          </a:prstGeom>
          <a:solidFill>
            <a:srgbClr val="91A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621024" y="2267712"/>
            <a:ext cx="40690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0302B"/>
                </a:solidFill>
                <a:latin typeface="Aptos"/>
              </a:rPr>
              <a:t>Property crime  |  May 1–Aug 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27264" y="2249424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F6E68"/>
                </a:solidFill>
                <a:latin typeface="Aptos"/>
              </a:rPr>
              <a:t>213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06256" y="2249424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53F35"/>
                </a:solidFill>
                <a:latin typeface="Aptos"/>
              </a:rPr>
              <a:t>261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21824" y="2249424"/>
            <a:ext cx="10789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4933B"/>
                </a:solidFill>
                <a:latin typeface="Aptos"/>
              </a:rPr>
              <a:t>+22.5%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621024" y="2578608"/>
            <a:ext cx="7479792" cy="16459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3621024" y="2660904"/>
            <a:ext cx="40690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0302B"/>
                </a:solidFill>
                <a:latin typeface="Aptos"/>
              </a:rPr>
              <a:t>Property crime  |  YTD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27264" y="2642616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F6E68"/>
                </a:solidFill>
                <a:latin typeface="Aptos"/>
              </a:rPr>
              <a:t>403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06256" y="2642616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53F35"/>
                </a:solidFill>
                <a:latin typeface="Aptos"/>
              </a:rPr>
              <a:t>492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21824" y="2642616"/>
            <a:ext cx="10789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4933B"/>
                </a:solidFill>
                <a:latin typeface="Aptos"/>
              </a:rPr>
              <a:t>+22.1%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21024" y="2971800"/>
            <a:ext cx="7479792" cy="16459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621024" y="3054096"/>
            <a:ext cx="40690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0302B"/>
                </a:solidFill>
                <a:latin typeface="Aptos"/>
              </a:rPr>
              <a:t>Persons offences  |  May 1–Aug 30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27264" y="3035808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F6E68"/>
                </a:solidFill>
                <a:latin typeface="Aptos"/>
              </a:rPr>
              <a:t>71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06256" y="3035808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53F35"/>
                </a:solidFill>
                <a:latin typeface="Aptos"/>
              </a:rPr>
              <a:t>64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21824" y="3035808"/>
            <a:ext cx="10789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F7E95"/>
                </a:solidFill>
                <a:latin typeface="Aptos"/>
              </a:rPr>
              <a:t>-9.9%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21024" y="3364991"/>
            <a:ext cx="7479792" cy="16459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3621024" y="3447288"/>
            <a:ext cx="40690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0302B"/>
                </a:solidFill>
                <a:latin typeface="Aptos"/>
              </a:rPr>
              <a:t>Traffic criminal  |  YTD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27264" y="3429000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F6E68"/>
                </a:solidFill>
                <a:latin typeface="Aptos"/>
              </a:rPr>
              <a:t>17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06256" y="3429000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53F35"/>
                </a:solidFill>
                <a:latin typeface="Aptos"/>
              </a:rPr>
              <a:t>34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21824" y="3429000"/>
            <a:ext cx="10789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4933B"/>
                </a:solidFill>
                <a:latin typeface="Aptos"/>
              </a:rPr>
              <a:t>+100.0%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21024" y="3758184"/>
            <a:ext cx="7479792" cy="16459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3621024" y="3840480"/>
            <a:ext cx="40690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0302B"/>
                </a:solidFill>
                <a:latin typeface="Aptos"/>
              </a:rPr>
              <a:t>CDSA  |  YTD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27264" y="3822192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F6E68"/>
                </a:solidFill>
                <a:latin typeface="Aptos"/>
              </a:rPr>
              <a:t>9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906256" y="3822192"/>
            <a:ext cx="74980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53F35"/>
                </a:solidFill>
                <a:latin typeface="Aptos"/>
              </a:rPr>
              <a:t>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021824" y="3822192"/>
            <a:ext cx="10789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4933B"/>
                </a:solidFill>
                <a:latin typeface="Aptos"/>
              </a:rPr>
              <a:t>+188.9%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76656" y="4352544"/>
            <a:ext cx="10424160" cy="27432"/>
          </a:xfrm>
          <a:prstGeom prst="rect">
            <a:avLst/>
          </a:prstGeom>
          <a:solidFill>
            <a:srgbClr val="D49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76656" y="4572000"/>
            <a:ext cx="38404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YTD MISCELLANEOUS OFFENCES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546336" y="4572000"/>
            <a:ext cx="15544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5F6E68"/>
                </a:solidFill>
                <a:latin typeface="Aptos"/>
              </a:rPr>
              <a:t>2025  →  2026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6656" y="4937760"/>
            <a:ext cx="23317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0302B"/>
                </a:solidFill>
                <a:latin typeface="Aptos"/>
              </a:rPr>
              <a:t>Mischief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6656" y="5230368"/>
            <a:ext cx="20299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3F35"/>
                </a:solidFill>
                <a:latin typeface="Aptos"/>
              </a:rPr>
              <a:t>135  →  140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670048" y="5276088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D4933B"/>
                </a:solidFill>
                <a:latin typeface="Aptos"/>
              </a:rPr>
              <a:t>+3.7%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831335" y="4910328"/>
            <a:ext cx="22860" cy="859536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4087368" y="4937760"/>
            <a:ext cx="23317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0302B"/>
                </a:solidFill>
                <a:latin typeface="Aptos"/>
              </a:rPr>
              <a:t>Theft from MV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87368" y="5230368"/>
            <a:ext cx="20299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3F35"/>
                </a:solidFill>
                <a:latin typeface="Aptos"/>
              </a:rPr>
              <a:t>38  →  76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80760" y="5276088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D4933B"/>
                </a:solidFill>
                <a:latin typeface="Aptos"/>
              </a:rPr>
              <a:t>+100.0%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242047" y="4910328"/>
            <a:ext cx="22860" cy="859536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7498079" y="4937760"/>
            <a:ext cx="23317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0302B"/>
                </a:solidFill>
                <a:latin typeface="Aptos"/>
              </a:rPr>
              <a:t>Shoplifting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498079" y="5230368"/>
            <a:ext cx="20299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3F35"/>
                </a:solidFill>
                <a:latin typeface="Aptos"/>
              </a:rPr>
              <a:t>77  →  76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491472" y="5276088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F7E95"/>
                </a:solidFill>
                <a:latin typeface="Aptos"/>
              </a:rPr>
              <a:t>-1.3%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58368" y="5916168"/>
            <a:ext cx="84124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F6E68"/>
                </a:solidFill>
                <a:latin typeface="Aptos"/>
              </a:rPr>
              <a:t>Source: Nelson Police operational data supplied August 31, 2026. Percentage changes calculated from reported counts.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991088" y="5971032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F6E68"/>
                </a:solidFill>
                <a:latin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34081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182880"/>
            <a:ext cx="1143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Youth Prevention &amp; Community Trust (Y-PACT) Highlights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914400"/>
            <a:ext cx="5486400" cy="2103120"/>
          </a:xfrm>
          <a:prstGeom prst="roundRect">
            <a:avLst/>
          </a:prstGeom>
          <a:solidFill>
            <a:srgbClr val="EEF4FB"/>
          </a:solidFill>
          <a:ln w="12700">
            <a:solidFill>
              <a:srgbClr val="BFCB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411480" y="98755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</a:rPr>
              <a:t>Youth Intervention &amp; Investigations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11480" y="1298448"/>
            <a:ext cx="5120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Restorative justice initiatives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Youth assault, B&amp;E and threat files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Child luring and intelligence investigations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Support for at-risk and unhoused youth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Mental health and self-harm interventions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126480" y="914400"/>
            <a:ext cx="5486400" cy="2103120"/>
          </a:xfrm>
          <a:prstGeom prst="roundRect">
            <a:avLst/>
          </a:prstGeom>
          <a:solidFill>
            <a:srgbClr val="EEF7EE"/>
          </a:solidFill>
          <a:ln w="12700">
            <a:solidFill>
              <a:srgbClr val="BFCB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/>
          <p:nvPr/>
        </p:nvSpPr>
        <p:spPr>
          <a:xfrm>
            <a:off x="6263640" y="98755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</a:rPr>
              <a:t>Schools &amp; Prevention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263640" y="1298448"/>
            <a:ext cx="5120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Healthy Relationships &amp; Cyberbullying presentations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5 Grade 9 presentations and 5 assemblies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SAFE Grad planning and support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Threat Assessments and Safe Schools partnerships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Daily school engagement and school zone patrols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3383280"/>
            <a:ext cx="5486400" cy="2103120"/>
          </a:xfrm>
          <a:prstGeom prst="roundRect">
            <a:avLst/>
          </a:prstGeom>
          <a:solidFill>
            <a:srgbClr val="EEF4FB"/>
          </a:solidFill>
          <a:ln w="12700">
            <a:solidFill>
              <a:srgbClr val="BFCB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411480" y="345643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</a:rPr>
              <a:t>Community Partnerships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11480" y="3767328"/>
            <a:ext cx="5120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Coffee with a Cop events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Special Olympics programs and fundraising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Outreach, MCFD, Mental Health and community collaboration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Youth exploitation and human trafficking initiatives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Girls Group supporting vulnerable females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3383280"/>
            <a:ext cx="5486400" cy="2103120"/>
          </a:xfrm>
          <a:prstGeom prst="roundRect">
            <a:avLst/>
          </a:prstGeom>
          <a:solidFill>
            <a:srgbClr val="EEF7EE"/>
          </a:solidFill>
          <a:ln w="12700">
            <a:solidFill>
              <a:srgbClr val="BFCB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6263640" y="345643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</a:rPr>
              <a:t>Professional Development &amp; Leadership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63640" y="3767328"/>
            <a:ext cx="5120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Online Child Sexual Exploitation training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Behavioural &amp; Digital Threat Assessment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Guns and Gangs conference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Organized Pipeline Course for NPD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</a:rPr>
              <a:t>• District Violence Threat Assessment Team renewal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589788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5E86"/>
                </a:solidFill>
              </a:rPr>
              <a:t>Impact: Prevention, early intervention, restorative approaches, and strong community partnerships continue to strengthen youth safety and public trust.</a:t>
            </a:r>
          </a:p>
          <a:p>
            <a:pPr algn="ctr"/>
            <a:r>
              <a:rPr lang="en-CA" sz="1200" b="1" dirty="0"/>
              <a:t>Funding from the federal Gun and Gang Violence Action Fund (GGVAF), administered by the Province of British Columbia</a:t>
            </a:r>
            <a:endParaRPr lang="en-US" sz="12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5AA26-6038-455A-8634-191CCD3AA0E1}"/>
              </a:ext>
            </a:extLst>
          </p:cNvPr>
          <p:cNvSpPr/>
          <p:nvPr/>
        </p:nvSpPr>
        <p:spPr>
          <a:xfrm>
            <a:off x="274320" y="729234"/>
            <a:ext cx="1371600" cy="50292"/>
          </a:xfrm>
          <a:prstGeom prst="rect">
            <a:avLst/>
          </a:prstGeom>
          <a:solidFill>
            <a:srgbClr val="2F7E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99F0B02-9223-4AB1-8798-18E63AA009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64FBA67-8C40-49DF-93D1-4224F3B108A9}"/>
              </a:ext>
            </a:extLst>
          </p:cNvPr>
          <p:cNvSpPr>
            <a:spLocks noGrp="1"/>
          </p:cNvSpPr>
          <p:nvPr/>
        </p:nvSpPr>
        <p:spPr>
          <a:xfrm>
            <a:off x="685800" y="6229350"/>
            <a:ext cx="10820400" cy="0"/>
          </a:xfrm>
          <a:prstGeom prst="line">
            <a:avLst/>
          </a:prstGeom>
          <a:noFill/>
          <a:ln w="9525">
            <a:solidFill>
              <a:srgbClr val="D7DED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Box 28"/>
          <p:cNvSpPr txBox="1"/>
          <p:nvPr/>
        </p:nvSpPr>
        <p:spPr>
          <a:xfrm>
            <a:off x="658368" y="384048"/>
            <a:ext cx="4206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DIGITAL SERVICE ACCESS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704088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53F35"/>
                </a:solidFill>
                <a:latin typeface="Georgia"/>
              </a:rPr>
              <a:t>NPD Online Services and Reporting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" y="1298448"/>
            <a:ext cx="9692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F6E68"/>
                </a:solidFill>
                <a:latin typeface="Aptos"/>
              </a:rPr>
              <a:t>Two online channels are expanding access to routine police services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25312" y="1828800"/>
            <a:ext cx="22860" cy="3584448"/>
          </a:xfrm>
          <a:prstGeom prst="rect">
            <a:avLst/>
          </a:prstGeom>
          <a:solidFill>
            <a:srgbClr val="91A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76656" y="1883664"/>
            <a:ext cx="44805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ONLINE CRIME REPORTING (OCR)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368" y="2212848"/>
            <a:ext cx="23317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153F35"/>
                </a:solidFill>
                <a:latin typeface="Aptos"/>
              </a:rPr>
              <a:t>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2395728"/>
            <a:ext cx="2468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20302B"/>
                </a:solidFill>
                <a:latin typeface="Aptos"/>
              </a:rPr>
              <a:t>online reports completed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76656" y="3017520"/>
            <a:ext cx="1371600" cy="50292"/>
          </a:xfrm>
          <a:prstGeom prst="rect">
            <a:avLst/>
          </a:prstGeom>
          <a:solidFill>
            <a:srgbClr val="D49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76656" y="3310128"/>
            <a:ext cx="237744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F6E68"/>
                </a:solidFill>
                <a:latin typeface="Aptos"/>
              </a:rPr>
              <a:t>AVAILABLE SINCE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6656" y="3584448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3F35"/>
                </a:solidFill>
                <a:latin typeface="Georgia"/>
              </a:rPr>
              <a:t>July 8, 2026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" y="4160520"/>
            <a:ext cx="452628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6E68"/>
                </a:solidFill>
                <a:latin typeface="Aptos"/>
              </a:rPr>
              <a:t>For minor property offences, providing a convenient option for eligible reports.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1072" y="1883664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F7E95"/>
                </a:solidFill>
                <a:latin typeface="Aptos"/>
              </a:rPr>
              <a:t>POLICE INFORMATION /
VULNERABLE SECTOR CHECKS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72784" y="2414016"/>
            <a:ext cx="2907792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153F35"/>
                </a:solidFill>
                <a:latin typeface="Aptos"/>
              </a:rPr>
              <a:t>3,352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05088" y="2596896"/>
            <a:ext cx="21031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20302B"/>
                </a:solidFill>
                <a:latin typeface="Aptos"/>
              </a:rPr>
              <a:t>checks completed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91072" y="3200400"/>
            <a:ext cx="1371600" cy="50292"/>
          </a:xfrm>
          <a:prstGeom prst="rect">
            <a:avLst/>
          </a:prstGeom>
          <a:solidFill>
            <a:srgbClr val="D49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291072" y="3493008"/>
            <a:ext cx="237744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F6E68"/>
                </a:solidFill>
                <a:latin typeface="Aptos"/>
              </a:rPr>
              <a:t>AVAILABLE SINCE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91072" y="3767328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3F35"/>
                </a:solidFill>
                <a:latin typeface="Georgia"/>
              </a:rPr>
              <a:t>February 2026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91072" y="4343400"/>
            <a:ext cx="4526280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6E68"/>
                </a:solidFill>
                <a:latin typeface="Aptos"/>
              </a:rPr>
              <a:t>Completed in the first six months of online availability.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8368" y="5916168"/>
            <a:ext cx="85953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F6E68"/>
                </a:solidFill>
                <a:latin typeface="Aptos"/>
              </a:rPr>
              <a:t>Source: Nelson Police operational data supplied August 31, 2026.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91088" y="5971032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F6E68"/>
                </a:solidFill>
                <a:latin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33368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B66"/>
                </a:solidFill>
              </a:rPr>
              <a:t>Targeted Drug Enforcement Operation (C-STEP)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822960"/>
            <a:ext cx="3657600" cy="4480560"/>
          </a:xfrm>
          <a:prstGeom prst="roundRect">
            <a:avLst/>
          </a:prstGeom>
          <a:solidFill>
            <a:srgbClr val="EAF2FF"/>
          </a:solidFill>
          <a:ln w="12700">
            <a:solidFill>
              <a:srgbClr val="BFD3E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4864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B66"/>
                </a:solidFill>
              </a:rPr>
              <a:t>Operation Overview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3108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C-STEP funded initiative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Approved September 2025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Partnership with BC Municipal Undercover Program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Focus on downtown drug trafficking activity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97680" y="822960"/>
            <a:ext cx="3657600" cy="4480560"/>
          </a:xfrm>
          <a:prstGeom prst="roundRect">
            <a:avLst/>
          </a:prstGeom>
          <a:solidFill>
            <a:srgbClr val="F4F8EE"/>
          </a:solidFill>
          <a:ln w="12700">
            <a:solidFill>
              <a:srgbClr val="C7D9B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/>
          <p:nvPr/>
        </p:nvSpPr>
        <p:spPr>
          <a:xfrm>
            <a:off x="448056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6B3A"/>
                </a:solidFill>
              </a:rPr>
              <a:t>Investigation Results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480560" y="1371600"/>
            <a:ext cx="3108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Controlled purchases conducted in January 2026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Fentanyl, methamphetamine, hydromorphone and cocaine seized as evidence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14 recommended trafficking charges against 6 individuals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0" y="822960"/>
            <a:ext cx="3566160" cy="4480560"/>
          </a:xfrm>
          <a:prstGeom prst="roundRect">
            <a:avLst/>
          </a:prstGeom>
          <a:solidFill>
            <a:srgbClr val="FFF4E8"/>
          </a:solidFill>
          <a:ln w="12700">
            <a:solidFill>
              <a:srgbClr val="E7C89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841248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A5A00"/>
                </a:solidFill>
              </a:rPr>
              <a:t>Community Impact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12480" y="1371600"/>
            <a:ext cx="29260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Intelligence generated additional investigations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Search warrants executed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Additional illicit drugs recovered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Significant stolen property recovered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</a:rPr>
              <a:t>• Enhanced community safety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5517804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663891-157F-4FF1-9764-35076E6B9C26}"/>
              </a:ext>
            </a:extLst>
          </p:cNvPr>
          <p:cNvSpPr txBox="1"/>
          <p:nvPr/>
        </p:nvSpPr>
        <p:spPr>
          <a:xfrm>
            <a:off x="1322749" y="5806902"/>
            <a:ext cx="915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153F35"/>
                </a:solidFill>
                <a:latin typeface="Georgia"/>
              </a:rPr>
              <a:t>Funded through the Community Safety and Targeted Enforcement Program</a:t>
            </a:r>
            <a:endParaRPr lang="en-US" b="1" dirty="0">
              <a:solidFill>
                <a:srgbClr val="153F35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C1F3272-F5DB-432D-80D2-F758232895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53F35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35A1832-099D-417B-A77D-39639B17E086}"/>
              </a:ext>
            </a:extLst>
          </p:cNvPr>
          <p:cNvSpPr>
            <a:spLocks noGrp="1"/>
          </p:cNvSpPr>
          <p:nvPr/>
        </p:nvSpPr>
        <p:spPr>
          <a:xfrm>
            <a:off x="685800" y="6229350"/>
            <a:ext cx="10820400" cy="0"/>
          </a:xfrm>
          <a:prstGeom prst="line">
            <a:avLst/>
          </a:prstGeom>
          <a:noFill/>
          <a:ln w="9525">
            <a:solidFill>
              <a:srgbClr val="D7DED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TextBox 27"/>
          <p:cNvSpPr txBox="1"/>
          <p:nvPr/>
        </p:nvSpPr>
        <p:spPr>
          <a:xfrm>
            <a:off x="658368" y="402336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E95"/>
                </a:solidFill>
                <a:latin typeface="Aptos"/>
              </a:rPr>
              <a:t>PUBLIC SAFETY INDICATORS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713232"/>
            <a:ext cx="1069848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53F35"/>
                </a:solidFill>
                <a:latin typeface="Georgia"/>
              </a:rPr>
              <a:t>Crime severity declined in 2025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656" y="1307592"/>
            <a:ext cx="9326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F6E68"/>
                </a:solidFill>
                <a:latin typeface="Aptos"/>
              </a:rPr>
              <a:t>Nelson Police Department  •  Overall, violent and non-violent measures all moved lower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" y="1874519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E95"/>
                </a:solidFill>
                <a:latin typeface="Aptos"/>
              </a:rPr>
              <a:t>2025 TOTAL CSI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210312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153F35"/>
                </a:solidFill>
                <a:latin typeface="Aptos"/>
              </a:rPr>
              <a:t>82.6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" y="2880360"/>
            <a:ext cx="196596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D4933B"/>
                </a:solidFill>
                <a:latin typeface="Aptos"/>
              </a:rPr>
              <a:t>−26.3%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4944" y="3310128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6E68"/>
                </a:solidFill>
                <a:latin typeface="Aptos"/>
              </a:rPr>
              <a:t>year over year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6656" y="3794760"/>
            <a:ext cx="1965960" cy="32004"/>
          </a:xfrm>
          <a:prstGeom prst="rect">
            <a:avLst/>
          </a:prstGeom>
          <a:solidFill>
            <a:srgbClr val="D7D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76656" y="4041648"/>
            <a:ext cx="6858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5F6E68"/>
                </a:solidFill>
                <a:latin typeface="Aptos"/>
              </a:rPr>
              <a:t>2024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98448" y="3950208"/>
            <a:ext cx="1344168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20302B"/>
                </a:solidFill>
                <a:latin typeface="Aptos"/>
              </a:rPr>
              <a:t>112.0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6656" y="4590288"/>
            <a:ext cx="20116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F7E95"/>
                </a:solidFill>
                <a:latin typeface="Aptos"/>
              </a:rPr>
              <a:t>Largest movement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" y="4846320"/>
            <a:ext cx="20116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53F35"/>
                </a:solidFill>
                <a:latin typeface="Georgia"/>
              </a:rPr>
              <a:t>Non-violent CSI
−30.2%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89504" y="1856231"/>
            <a:ext cx="16459" cy="3657600"/>
          </a:xfrm>
          <a:prstGeom prst="rect">
            <a:avLst/>
          </a:prstGeom>
          <a:solidFill>
            <a:srgbClr val="91A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1" name="Chart 40"/>
          <p:cNvGraphicFramePr>
            <a:graphicFrameLocks noGrp="1"/>
          </p:cNvGraphicFramePr>
          <p:nvPr/>
        </p:nvGraphicFramePr>
        <p:xfrm>
          <a:off x="3246120" y="1874519"/>
          <a:ext cx="790956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Rectangle 41"/>
          <p:cNvSpPr/>
          <p:nvPr/>
        </p:nvSpPr>
        <p:spPr>
          <a:xfrm>
            <a:off x="3246120" y="5276088"/>
            <a:ext cx="7909560" cy="41148"/>
          </a:xfrm>
          <a:prstGeom prst="rect">
            <a:avLst/>
          </a:prstGeom>
          <a:solidFill>
            <a:srgbClr val="D49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246120" y="5413248"/>
            <a:ext cx="79095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3F35"/>
                </a:solidFill>
                <a:latin typeface="Aptos"/>
              </a:rPr>
              <a:t>The decline was broad-based: violent CSI fell 16.2%, while non-violent CSI fell 30.2%.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8368" y="5916168"/>
            <a:ext cx="83667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F6E68"/>
                </a:solidFill>
                <a:latin typeface="Aptos"/>
              </a:rPr>
              <a:t>Source: Statistics Canada, CCJS Uniform Crime Reporting — Crime Severity Index, Nelson Police Service 59011; report dated June 19, 2026.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49640" y="5870448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D4933B"/>
                </a:solidFill>
                <a:latin typeface="Aptos"/>
              </a:rPr>
              <a:t>Confirm release status before public circulation; source document is marked confidential until released.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991088" y="5971032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F6E68"/>
                </a:solidFill>
                <a:latin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281799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5765</TotalTime>
  <Words>896</Words>
  <Application>Microsoft Office PowerPoint</Application>
  <PresentationFormat>Widescreen</PresentationFormat>
  <Paragraphs>199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Georgia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of Nelson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Donovan Fisher</dc:creator>
  <cp:lastModifiedBy>Shiloh Perkins</cp:lastModifiedBy>
  <cp:revision>12</cp:revision>
  <dcterms:created xsi:type="dcterms:W3CDTF">2026-08-28T17:34:48Z</dcterms:created>
  <dcterms:modified xsi:type="dcterms:W3CDTF">2026-09-01T22:11:13Z</dcterms:modified>
</cp:coreProperties>
</file>